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</p:sldMasterIdLst>
  <p:notesMasterIdLst>
    <p:notesMasterId r:id="rId18"/>
  </p:notesMasterIdLst>
  <p:sldIdLst>
    <p:sldId id="264" r:id="rId5"/>
    <p:sldId id="258" r:id="rId6"/>
    <p:sldId id="265" r:id="rId7"/>
    <p:sldId id="259" r:id="rId8"/>
    <p:sldId id="272" r:id="rId9"/>
    <p:sldId id="268" r:id="rId10"/>
    <p:sldId id="271" r:id="rId11"/>
    <p:sldId id="269" r:id="rId12"/>
    <p:sldId id="266" r:id="rId13"/>
    <p:sldId id="270" r:id="rId14"/>
    <p:sldId id="273" r:id="rId15"/>
    <p:sldId id="274" r:id="rId16"/>
    <p:sldId id="26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1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2562" y="-11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F932B-83DC-4E57-B0DE-A2CE24EEE19C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E8E99-545C-4A49-8506-0905DA47FE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580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E8E99-545C-4A49-8506-0905DA47FE1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260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E8E99-545C-4A49-8506-0905DA47FE1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Elevator speech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E8E99-545C-4A49-8506-0905DA47FE1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1519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E8E99-545C-4A49-8506-0905DA47FE1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Must past elements *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E8E99-545C-4A49-8506-0905DA47FE1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Does DI subcommittee get a report out on the break down/impact of the BH orgs. selected?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E8E99-545C-4A49-8506-0905DA47FE1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are we missing in the survey?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E8E99-545C-4A49-8506-0905DA47FE1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2834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use request process from HIN? Notifications</a:t>
            </a:r>
            <a:r>
              <a:rPr lang="en-US" baseline="0" dirty="0" smtClean="0"/>
              <a:t> go live and impact on Delivery? IHOC? Report outs from MHMC and QC, Health Home Stage B focus, Quality reporting focus- SAMH reporting issues? CDC-Immpact reporting?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E8E99-545C-4A49-8506-0905DA47FE1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1E3D7-3CCF-450B-B837-01321C8DA89F}" type="datetime1">
              <a:rPr lang="en-US" smtClean="0"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D6215-3058-4173-8E81-EF6690FB3F5B}" type="datetime1">
              <a:rPr lang="en-US" smtClean="0"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45094-8380-46EC-AD93-983D1262B79B}" type="datetime1">
              <a:rPr lang="en-US" smtClean="0"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A21F-5665-42D9-9D01-E9D9164CF989}" type="datetime1">
              <a:rPr lang="en-US" smtClean="0"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AC60F-65CE-4686-B593-3A72FA2E3346}" type="datetime1">
              <a:rPr lang="en-US" smtClean="0"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8522-90B8-417C-A688-8982BA689777}" type="datetime1">
              <a:rPr lang="en-US" smtClean="0"/>
              <a:t>11/13/2013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3E0D-4C8A-4C75-82E2-0E8D5F5C642B}" type="datetime1">
              <a:rPr lang="en-US" smtClean="0"/>
              <a:t>11/13/2013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8B24-1112-46D8-9178-543C2EB287A3}" type="datetime1">
              <a:rPr lang="en-US" smtClean="0"/>
              <a:t>11/13/2013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20BF9-8AF1-4FB2-912A-2F658CF95066}" type="datetime1">
              <a:rPr lang="en-US" smtClean="0"/>
              <a:t>11/13/2013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49AA-D95D-4AF2-8A16-8FB7AD9162AD}" type="datetime1">
              <a:rPr lang="en-US" smtClean="0"/>
              <a:t>11/13/2013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3BED-9F56-4E62-ACBB-70369135DC69}" type="datetime1">
              <a:rPr lang="en-US" smtClean="0"/>
              <a:t>11/13/2013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1FAA8-C722-4687-8B62-428AE84720A4}" type="datetime1">
              <a:rPr lang="en-US" smtClean="0"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13516-D33C-4AD9-AA21-18F8F84009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SIM- Data </a:t>
            </a:r>
            <a:r>
              <a:rPr lang="en-US" b="1" dirty="0"/>
              <a:t>Infrastructure</a:t>
            </a:r>
            <a:br>
              <a:rPr lang="en-US" b="1" dirty="0"/>
            </a:br>
            <a:r>
              <a:rPr lang="en-US" b="1" dirty="0"/>
              <a:t>Subcommittee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176"/>
                </a:solidFill>
              </a:rPr>
              <a:t>November 14, 2013</a:t>
            </a:r>
            <a:endParaRPr lang="en-US" dirty="0">
              <a:solidFill>
                <a:srgbClr val="007176"/>
              </a:solidFill>
            </a:endParaRP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57200"/>
            <a:ext cx="2819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1941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PHR, Portal Pilot </a:t>
            </a:r>
            <a:r>
              <a:rPr lang="en-US" dirty="0" smtClean="0"/>
              <a:t>Criteria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With initial guidance from HIN </a:t>
            </a:r>
            <a:r>
              <a:rPr lang="en-US" dirty="0" smtClean="0"/>
              <a:t>stakeholders, including the Consumer Advisory Committee </a:t>
            </a:r>
            <a:endParaRPr lang="en-US" dirty="0" smtClean="0"/>
          </a:p>
          <a:p>
            <a:r>
              <a:rPr lang="en-US" dirty="0" smtClean="0"/>
              <a:t>D</a:t>
            </a:r>
            <a:r>
              <a:rPr lang="en-US" dirty="0" smtClean="0"/>
              <a:t>ata Infrastructure i</a:t>
            </a:r>
            <a:r>
              <a:rPr lang="en-US" dirty="0" smtClean="0"/>
              <a:t>nput today</a:t>
            </a:r>
            <a:endParaRPr lang="en-US" dirty="0" smtClean="0"/>
          </a:p>
          <a:p>
            <a:r>
              <a:rPr lang="en-US" dirty="0" smtClean="0"/>
              <a:t>HIN Consumer Advisory </a:t>
            </a:r>
            <a:r>
              <a:rPr lang="en-US" dirty="0" smtClean="0"/>
              <a:t>Committee input on 11/25 based on today’s input</a:t>
            </a:r>
            <a:endParaRPr lang="en-US" dirty="0" smtClean="0"/>
          </a:p>
          <a:p>
            <a:r>
              <a:rPr lang="en-US" dirty="0" smtClean="0"/>
              <a:t>Release of Letter of </a:t>
            </a:r>
            <a:r>
              <a:rPr lang="en-US" dirty="0"/>
              <a:t>I</a:t>
            </a:r>
            <a:r>
              <a:rPr lang="en-US" dirty="0" smtClean="0"/>
              <a:t>ntent with Selection Survey included once approved by D.I. Subcommittee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3048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E4013516-D33C-4AD9-AA21-18F8F8400992}" type="slidenum">
              <a:rPr lang="en-US" smtClean="0"/>
              <a:pPr algn="l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012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PHR, Portal Pilot Criteria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There are operational and technical requirements in order to </a:t>
            </a:r>
            <a:r>
              <a:rPr lang="en-US" dirty="0" smtClean="0"/>
              <a:t>participate</a:t>
            </a:r>
          </a:p>
          <a:p>
            <a:pPr marL="0" lvl="0" indent="0">
              <a:buNone/>
            </a:pPr>
            <a:endParaRPr lang="en-US" dirty="0" smtClean="0"/>
          </a:p>
          <a:p>
            <a:pPr lvl="0"/>
            <a:r>
              <a:rPr lang="en-US" dirty="0" smtClean="0"/>
              <a:t>The </a:t>
            </a:r>
            <a:r>
              <a:rPr lang="en-US" dirty="0"/>
              <a:t>most important being a fully implemented PHR available to patients who’ve received ambulatory services, particularly primary </a:t>
            </a:r>
            <a:r>
              <a:rPr lang="en-US" dirty="0" smtClean="0"/>
              <a:t>care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3048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E4013516-D33C-4AD9-AA21-18F8F8400992}" type="slidenum">
              <a:rPr lang="en-US" smtClean="0"/>
              <a:pPr algn="l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382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PHR, Portal Pilot Criteria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dirty="0" smtClean="0"/>
              <a:t>Review of Survey Selection questions:</a:t>
            </a:r>
          </a:p>
          <a:p>
            <a:pPr lvl="0"/>
            <a:r>
              <a:rPr lang="en-US" dirty="0" smtClean="0"/>
              <a:t>Operational considerations</a:t>
            </a:r>
          </a:p>
          <a:p>
            <a:pPr lvl="1"/>
            <a:r>
              <a:rPr lang="en-US" dirty="0" smtClean="0"/>
              <a:t>PHR registered users</a:t>
            </a:r>
          </a:p>
          <a:p>
            <a:pPr lvl="1"/>
            <a:r>
              <a:rPr lang="en-US" dirty="0" smtClean="0"/>
              <a:t>Frequency of use</a:t>
            </a:r>
          </a:p>
          <a:p>
            <a:pPr lvl="1"/>
            <a:r>
              <a:rPr lang="en-US" dirty="0" smtClean="0"/>
              <a:t>Ambulatory, primary care use (chronic disease, complex care patients)</a:t>
            </a:r>
          </a:p>
          <a:p>
            <a:r>
              <a:rPr lang="en-US" dirty="0" smtClean="0"/>
              <a:t>Technical considerations</a:t>
            </a:r>
          </a:p>
          <a:p>
            <a:pPr lvl="1"/>
            <a:r>
              <a:rPr lang="en-US" dirty="0" smtClean="0"/>
              <a:t>Connected to the HIE currently?</a:t>
            </a:r>
          </a:p>
          <a:p>
            <a:pPr lvl="1"/>
            <a:r>
              <a:rPr lang="en-US" dirty="0" smtClean="0"/>
              <a:t>Technology can push and pull the document from the HIE to their Portal, simply put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3048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E4013516-D33C-4AD9-AA21-18F8F8400992}" type="slidenum">
              <a:rPr lang="en-US" smtClean="0"/>
              <a:pPr algn="l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4355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Upcoming Meetings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6371239"/>
              </p:ext>
            </p:extLst>
          </p:nvPr>
        </p:nvGraphicFramePr>
        <p:xfrm>
          <a:off x="304800" y="1600200"/>
          <a:ext cx="8610600" cy="338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5300"/>
                <a:gridCol w="4305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Date &amp; Time</a:t>
                      </a:r>
                      <a:endParaRPr lang="en-US" dirty="0"/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Expected  Project Agenda</a:t>
                      </a:r>
                      <a:r>
                        <a:rPr lang="en-US" baseline="0" dirty="0" smtClean="0"/>
                        <a:t> Items</a:t>
                      </a:r>
                      <a:endParaRPr lang="en-US" dirty="0"/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Wednesday, December 4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, 2p-4p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Discussion and approval</a:t>
                      </a:r>
                      <a:r>
                        <a:rPr lang="en-US" baseline="0" dirty="0" smtClean="0"/>
                        <a:t> of November introductions for moving forward with RFP and Pilot process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Wednesday,</a:t>
                      </a:r>
                      <a:r>
                        <a:rPr lang="en-US" baseline="0" dirty="0" smtClean="0"/>
                        <a:t> January 8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, 2p-4p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Review</a:t>
                      </a:r>
                      <a:r>
                        <a:rPr lang="en-US" i="1" baseline="0" dirty="0" smtClean="0"/>
                        <a:t> of various SIM project work, state related data process or projects, specific project “asks” forthcoming</a:t>
                      </a:r>
                      <a:endParaRPr lang="en-US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Wednesday, February 5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, 2p-4p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Review</a:t>
                      </a:r>
                      <a:r>
                        <a:rPr lang="en-US" i="1" baseline="0" dirty="0" smtClean="0"/>
                        <a:t> of various SIM project work, state related data process or projects, specific project “asks” forthcoming</a:t>
                      </a:r>
                      <a:endParaRPr lang="en-US" i="1" dirty="0" smtClean="0"/>
                    </a:p>
                    <a:p>
                      <a:endParaRPr lang="en-US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600" y="6248400"/>
            <a:ext cx="2133600" cy="365125"/>
          </a:xfrm>
        </p:spPr>
        <p:txBody>
          <a:bodyPr/>
          <a:lstStyle/>
          <a:p>
            <a:pPr algn="l"/>
            <a:fld id="{E4013516-D33C-4AD9-AA21-18F8F8400992}" type="slidenum">
              <a:rPr lang="en-US" smtClean="0"/>
              <a:pPr algn="l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110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Agenda Overview</a:t>
            </a:r>
            <a:br>
              <a:rPr lang="en-US" b="1" dirty="0" smtClean="0"/>
            </a:br>
            <a:endParaRPr lang="en-US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7713819"/>
              </p:ext>
            </p:extLst>
          </p:nvPr>
        </p:nvGraphicFramePr>
        <p:xfrm>
          <a:off x="457200" y="1143000"/>
          <a:ext cx="8229600" cy="5151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34000"/>
                <a:gridCol w="838200"/>
                <a:gridCol w="2057400"/>
              </a:tblGrid>
              <a:tr h="381000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b="0" dirty="0">
                          <a:effectLst/>
                        </a:rPr>
                        <a:t>Welcome and agenda overview  </a:t>
                      </a:r>
                    </a:p>
                    <a:p>
                      <a:pPr marL="22860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 </a:t>
                      </a:r>
                      <a:endParaRPr lang="en-US" sz="14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Katie</a:t>
                      </a:r>
                      <a:endParaRPr lang="en-US" sz="14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3:00-3:05p</a:t>
                      </a:r>
                      <a:endParaRPr lang="en-US" sz="14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423646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400" dirty="0" smtClean="0">
                        <a:effectLst/>
                      </a:endParaRP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 smtClean="0">
                          <a:effectLst/>
                        </a:rPr>
                        <a:t>Adopt </a:t>
                      </a:r>
                      <a:r>
                        <a:rPr lang="en-US" sz="1400" dirty="0">
                          <a:effectLst/>
                        </a:rPr>
                        <a:t>consent agenda items (</a:t>
                      </a:r>
                      <a:r>
                        <a:rPr lang="en-US" sz="1400" dirty="0" smtClean="0">
                          <a:effectLst/>
                        </a:rPr>
                        <a:t>minutes)</a:t>
                      </a:r>
                      <a:endParaRPr lang="en-US" sz="1400" dirty="0">
                        <a:effectLst/>
                      </a:endParaRPr>
                    </a:p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Katie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3:05-3:10p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828034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 smtClean="0">
                          <a:effectLst/>
                        </a:rPr>
                        <a:t>Follow up questions </a:t>
                      </a:r>
                      <a:r>
                        <a:rPr lang="en-US" sz="1400" dirty="0">
                          <a:effectLst/>
                        </a:rPr>
                        <a:t>around subcommittee structures and “charge” documents from last </a:t>
                      </a:r>
                      <a:r>
                        <a:rPr lang="en-US" sz="1400" dirty="0" smtClean="0">
                          <a:effectLst/>
                        </a:rPr>
                        <a:t>meeting?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Katie</a:t>
                      </a:r>
                    </a:p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3:10-3:20p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683610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>
                          <a:effectLst/>
                        </a:rPr>
                        <a:t>HIN’s Behavioral Health RFP</a:t>
                      </a:r>
                    </a:p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  </a:t>
                      </a:r>
                      <a:r>
                        <a:rPr lang="en-US" sz="1400" b="0" dirty="0" smtClean="0">
                          <a:effectLst/>
                        </a:rPr>
                        <a:t>Criteria</a:t>
                      </a:r>
                      <a:r>
                        <a:rPr lang="en-US" sz="1400" b="0" baseline="0" dirty="0" smtClean="0">
                          <a:effectLst/>
                        </a:rPr>
                        <a:t> discussion and input, timeline</a:t>
                      </a:r>
                      <a:endParaRPr lang="en-US" sz="1400" b="0" dirty="0">
                        <a:effectLst/>
                      </a:endParaRPr>
                    </a:p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Katie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3:20-4:00p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660056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>
                          <a:effectLst/>
                        </a:rPr>
                        <a:t>Patient Portal Blue Button Pilot</a:t>
                      </a:r>
                    </a:p>
                    <a:p>
                      <a:pPr marL="22860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 </a:t>
                      </a:r>
                      <a:r>
                        <a:rPr lang="en-US" sz="1400" b="0" dirty="0">
                          <a:effectLst/>
                        </a:rPr>
                        <a:t>Letter of intent &amp; Survey criteria</a:t>
                      </a:r>
                      <a:endParaRPr lang="en-US" sz="14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Katie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4:00-4:40p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US" sz="1400" dirty="0" smtClean="0">
                          <a:effectLst/>
                        </a:rPr>
                        <a:t>Next </a:t>
                      </a:r>
                      <a:r>
                        <a:rPr lang="en-US" sz="1400" baseline="0" dirty="0" smtClean="0">
                          <a:effectLst/>
                        </a:rPr>
                        <a:t> subcommittee </a:t>
                      </a:r>
                      <a:r>
                        <a:rPr lang="en-US" sz="1400" dirty="0" smtClean="0">
                          <a:effectLst/>
                        </a:rPr>
                        <a:t>agenda items- input</a:t>
                      </a:r>
                      <a:endParaRPr lang="en-US" sz="1400" dirty="0">
                        <a:effectLst/>
                      </a:endParaRPr>
                    </a:p>
                    <a:p>
                      <a:pPr marL="514350" marR="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Char char="-"/>
                      </a:pPr>
                      <a:r>
                        <a:rPr lang="en-US" sz="1400" b="0" dirty="0" smtClean="0">
                          <a:effectLst/>
                        </a:rPr>
                        <a:t>State </a:t>
                      </a:r>
                      <a:r>
                        <a:rPr lang="en-US" sz="1400" b="0" dirty="0">
                          <a:effectLst/>
                        </a:rPr>
                        <a:t>IT systems that support Behavioral </a:t>
                      </a:r>
                      <a:r>
                        <a:rPr lang="en-US" sz="1400" b="0" dirty="0" smtClean="0">
                          <a:effectLst/>
                        </a:rPr>
                        <a:t>Health</a:t>
                      </a:r>
                    </a:p>
                    <a:p>
                      <a:pPr marL="514350" marR="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Char char="-"/>
                      </a:pPr>
                      <a:r>
                        <a:rPr lang="en-US" sz="1400" b="0" dirty="0" smtClean="0">
                          <a:effectLst/>
                        </a:rPr>
                        <a:t>Payment reform and Delivery</a:t>
                      </a:r>
                      <a:r>
                        <a:rPr lang="en-US" sz="1400" b="0" baseline="0" dirty="0" smtClean="0">
                          <a:effectLst/>
                        </a:rPr>
                        <a:t> subcommittee report and alignment presentations</a:t>
                      </a:r>
                      <a:endParaRPr lang="en-US" sz="1400" b="0" dirty="0">
                        <a:effectLst/>
                      </a:endParaRPr>
                    </a:p>
                    <a:p>
                      <a:pPr marL="22860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en-US" sz="1400" dirty="0" smtClean="0">
                          <a:effectLst/>
                        </a:rPr>
                        <a:t>Katie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4:40-4:50p</a:t>
                      </a: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 Comment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4:50-5:00p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28600" y="6400800"/>
            <a:ext cx="2133600" cy="365125"/>
          </a:xfrm>
        </p:spPr>
        <p:txBody>
          <a:bodyPr/>
          <a:lstStyle/>
          <a:p>
            <a:pPr algn="l"/>
            <a:fld id="{E4013516-D33C-4AD9-AA21-18F8F8400992}" type="slidenum">
              <a:rPr lang="en-US" smtClean="0"/>
              <a:pPr algn="l"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Data Infrastructure </a:t>
            </a:r>
            <a:br>
              <a:rPr lang="en-US" b="1" dirty="0" smtClean="0"/>
            </a:br>
            <a:r>
              <a:rPr lang="en-US" b="1" dirty="0" smtClean="0"/>
              <a:t>Charge Statement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b="1" i="1" dirty="0" smtClean="0"/>
          </a:p>
          <a:p>
            <a:pPr marL="0" indent="0">
              <a:buNone/>
            </a:pPr>
            <a:r>
              <a:rPr lang="en-US" sz="3600" b="1" dirty="0" smtClean="0"/>
              <a:t>“</a:t>
            </a:r>
            <a:r>
              <a:rPr lang="en-US" dirty="0" smtClean="0"/>
              <a:t>The </a:t>
            </a:r>
            <a:r>
              <a:rPr lang="en-US" dirty="0"/>
              <a:t>SIM Data Infrastructure Subcommittee </a:t>
            </a:r>
            <a:r>
              <a:rPr lang="en-US" u="sng" dirty="0"/>
              <a:t>will advise key projects and objectives</a:t>
            </a:r>
            <a:r>
              <a:rPr lang="en-US" dirty="0"/>
              <a:t> within the scope of SIM </a:t>
            </a:r>
            <a:r>
              <a:rPr lang="en-US" u="sng" dirty="0"/>
              <a:t>towards improving</a:t>
            </a:r>
            <a:r>
              <a:rPr lang="en-US" dirty="0"/>
              <a:t> data infrastructure systems and technology across the state of Maine.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Specifically</a:t>
            </a:r>
            <a:r>
              <a:rPr lang="en-US" dirty="0"/>
              <a:t>, advising on technical capabilities related but not limited to </a:t>
            </a:r>
            <a:r>
              <a:rPr lang="en-US" u="sng" dirty="0"/>
              <a:t>data infrastructure investments</a:t>
            </a:r>
            <a:r>
              <a:rPr lang="en-US" dirty="0"/>
              <a:t>, use </a:t>
            </a:r>
            <a:r>
              <a:rPr lang="en-US" u="sng" dirty="0"/>
              <a:t>of national data standards </a:t>
            </a:r>
            <a:r>
              <a:rPr lang="en-US" dirty="0"/>
              <a:t>and clinical and administrative </a:t>
            </a:r>
            <a:r>
              <a:rPr lang="en-US" u="sng" dirty="0"/>
              <a:t>data availability</a:t>
            </a:r>
            <a:r>
              <a:rPr lang="en-US" dirty="0"/>
              <a:t> and </a:t>
            </a:r>
            <a:r>
              <a:rPr lang="en-US" u="sng" dirty="0"/>
              <a:t>interoperability</a:t>
            </a:r>
            <a:r>
              <a:rPr lang="en-US" dirty="0"/>
              <a:t>. The Subcommittee will advise the SIM partners and the Steering Committee on areas of </a:t>
            </a:r>
            <a:r>
              <a:rPr lang="en-US" u="sng" dirty="0"/>
              <a:t>alignment</a:t>
            </a:r>
            <a:r>
              <a:rPr lang="en-US" dirty="0"/>
              <a:t> of SIM data and analytics infrastructure activities with other public and private projects underway across the State</a:t>
            </a:r>
            <a:r>
              <a:rPr lang="en-US" dirty="0" smtClean="0"/>
              <a:t>.</a:t>
            </a:r>
            <a:r>
              <a:rPr lang="en-US" sz="4000" b="1" dirty="0" smtClean="0"/>
              <a:t>”</a:t>
            </a:r>
            <a:endParaRPr lang="en-US" sz="4000" b="1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600" y="6324600"/>
            <a:ext cx="2133600" cy="365125"/>
          </a:xfrm>
        </p:spPr>
        <p:txBody>
          <a:bodyPr/>
          <a:lstStyle/>
          <a:p>
            <a:pPr algn="l"/>
            <a:fld id="{E4013516-D33C-4AD9-AA21-18F8F8400992}" type="slidenum">
              <a:rPr lang="en-US" smtClean="0"/>
              <a:pPr algn="l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62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>Behavioral Health </a:t>
            </a:r>
            <a:r>
              <a:rPr lang="en-US" b="1" dirty="0"/>
              <a:t>RFP </a:t>
            </a:r>
            <a:r>
              <a:rPr lang="en-US" b="1" dirty="0" smtClean="0"/>
              <a:t>Criteria-</a:t>
            </a:r>
            <a:r>
              <a:rPr lang="en-US" b="1" dirty="0"/>
              <a:t/>
            </a:r>
            <a:br>
              <a:rPr lang="en-US" b="1" dirty="0"/>
            </a:br>
            <a:r>
              <a:rPr lang="en-US" sz="3800" b="1" dirty="0" smtClean="0"/>
              <a:t>Organizations </a:t>
            </a:r>
            <a:r>
              <a:rPr lang="en-US" sz="3800" b="1" dirty="0"/>
              <a:t>Targeted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dirty="0" smtClean="0"/>
              <a:t>A broad definition of eligible organizations to promote inclusivity defined as:</a:t>
            </a:r>
          </a:p>
          <a:p>
            <a:pPr marL="0" lvl="0" indent="0">
              <a:buNone/>
            </a:pPr>
            <a:endParaRPr lang="en-US" b="1" dirty="0" smtClean="0"/>
          </a:p>
          <a:p>
            <a:pPr lvl="1"/>
            <a:r>
              <a:rPr lang="en-US" sz="2400" dirty="0" smtClean="0"/>
              <a:t>Ambulatory </a:t>
            </a:r>
            <a:r>
              <a:rPr lang="en-US" sz="2400" dirty="0"/>
              <a:t>(outpatient community services) MaineCare </a:t>
            </a:r>
            <a:r>
              <a:rPr lang="en-US" sz="2400" dirty="0" smtClean="0"/>
              <a:t>Providers of:</a:t>
            </a:r>
            <a:endParaRPr lang="en-US" sz="2400" dirty="0"/>
          </a:p>
          <a:p>
            <a:pPr lvl="2"/>
            <a:r>
              <a:rPr lang="en-US" dirty="0"/>
              <a:t>Mental </a:t>
            </a:r>
            <a:r>
              <a:rPr lang="en-US" dirty="0" smtClean="0"/>
              <a:t>Health services</a:t>
            </a:r>
            <a:endParaRPr lang="en-US" dirty="0"/>
          </a:p>
          <a:p>
            <a:pPr lvl="2"/>
            <a:r>
              <a:rPr lang="en-US" dirty="0"/>
              <a:t>Behavioral Health, case management etc</a:t>
            </a:r>
            <a:r>
              <a:rPr lang="en-US" dirty="0" smtClean="0"/>
              <a:t>. services</a:t>
            </a:r>
            <a:endParaRPr lang="en-US" dirty="0"/>
          </a:p>
          <a:p>
            <a:pPr lvl="2"/>
            <a:r>
              <a:rPr lang="en-US" dirty="0"/>
              <a:t>Excluding: Inpatient hospital, Psychiatric Hospitals</a:t>
            </a:r>
          </a:p>
          <a:p>
            <a:pPr marL="0" indent="0">
              <a:buNone/>
            </a:pPr>
            <a:endParaRPr lang="en-US" i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28600" y="6324600"/>
            <a:ext cx="2133600" cy="365125"/>
          </a:xfrm>
        </p:spPr>
        <p:txBody>
          <a:bodyPr/>
          <a:lstStyle/>
          <a:p>
            <a:pPr algn="l"/>
            <a:fld id="{E4013516-D33C-4AD9-AA21-18F8F8400992}" type="slidenum">
              <a:rPr lang="en-US" smtClean="0"/>
              <a:pPr algn="l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81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BH RFP </a:t>
            </a:r>
            <a:r>
              <a:rPr lang="en-US" sz="3600" b="1" dirty="0" smtClean="0"/>
              <a:t>Criteria Continued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534400" cy="5486400"/>
          </a:xfrm>
        </p:spPr>
        <p:txBody>
          <a:bodyPr>
            <a:normAutofit fontScale="70000" lnSpcReduction="20000"/>
          </a:bodyPr>
          <a:lstStyle/>
          <a:p>
            <a:pPr marL="57150" indent="0">
              <a:buNone/>
            </a:pPr>
            <a:r>
              <a:rPr lang="en-US" b="1" dirty="0"/>
              <a:t>Priorities for weighting </a:t>
            </a:r>
            <a:r>
              <a:rPr lang="en-US" b="1" dirty="0" smtClean="0"/>
              <a:t>application requirements:</a:t>
            </a:r>
          </a:p>
          <a:p>
            <a:pPr marL="5715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Organization </a:t>
            </a:r>
            <a:r>
              <a:rPr lang="en-US" dirty="0" smtClean="0"/>
              <a:t>components* </a:t>
            </a:r>
            <a:r>
              <a:rPr lang="en-US" dirty="0"/>
              <a:t>(MaineCare enrolled, DHHS Licensed etc.)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Population </a:t>
            </a:r>
            <a:r>
              <a:rPr lang="en-US" dirty="0"/>
              <a:t>and provider coverage (size of impact of test)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Technical requirements*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Focus is on interoperability of data for the purpose of care coordination using national data standards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EHR </a:t>
            </a:r>
            <a:r>
              <a:rPr lang="en-US" dirty="0"/>
              <a:t>implemented or significant progress toward go-live in place</a:t>
            </a:r>
          </a:p>
          <a:p>
            <a:pPr lvl="2"/>
            <a:r>
              <a:rPr lang="en-US" i="1" dirty="0"/>
              <a:t>Must have commitment of go-live w/in 6 months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Demonstrated (test)  </a:t>
            </a:r>
            <a:r>
              <a:rPr lang="en-US" dirty="0"/>
              <a:t>interoperability (HL7 interface) capabilities in 12 </a:t>
            </a:r>
            <a:r>
              <a:rPr lang="en-US" dirty="0" smtClean="0"/>
              <a:t>months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Participation under SIM- MaineCare </a:t>
            </a:r>
            <a:r>
              <a:rPr lang="en-US" dirty="0" smtClean="0"/>
              <a:t>Stage </a:t>
            </a:r>
            <a:r>
              <a:rPr lang="en-US" dirty="0"/>
              <a:t>B Health </a:t>
            </a:r>
            <a:r>
              <a:rPr lang="en-US" dirty="0" smtClean="0"/>
              <a:t>Homes</a:t>
            </a:r>
            <a:endParaRPr lang="en-US" dirty="0"/>
          </a:p>
          <a:p>
            <a:pPr lvl="2"/>
            <a:r>
              <a:rPr lang="en-US" dirty="0" smtClean="0"/>
              <a:t>Aligns </a:t>
            </a:r>
            <a:r>
              <a:rPr lang="en-US" dirty="0"/>
              <a:t>with quality </a:t>
            </a:r>
            <a:r>
              <a:rPr lang="en-US" dirty="0" smtClean="0"/>
              <a:t>measures activities under </a:t>
            </a:r>
            <a:r>
              <a:rPr lang="en-US" dirty="0"/>
              <a:t>SIM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Participation in other </a:t>
            </a:r>
            <a:r>
              <a:rPr lang="en-US" dirty="0"/>
              <a:t>recent </a:t>
            </a:r>
            <a:r>
              <a:rPr lang="en-US" dirty="0" smtClean="0"/>
              <a:t>HIT initiatives</a:t>
            </a:r>
            <a:r>
              <a:rPr lang="en-US" dirty="0"/>
              <a:t>: Beacon, SAMHSA HIT grant, PCMH integration, </a:t>
            </a:r>
            <a:endParaRPr lang="en-US" dirty="0"/>
          </a:p>
          <a:p>
            <a:pPr marL="0" indent="0">
              <a:buNone/>
            </a:pPr>
            <a:endParaRPr lang="en-US" i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28600" y="6324600"/>
            <a:ext cx="2133600" cy="365125"/>
          </a:xfrm>
        </p:spPr>
        <p:txBody>
          <a:bodyPr/>
          <a:lstStyle/>
          <a:p>
            <a:pPr algn="l"/>
            <a:fld id="{E4013516-D33C-4AD9-AA21-18F8F8400992}" type="slidenum">
              <a:rPr lang="en-US" smtClean="0"/>
              <a:pPr algn="l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843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685800"/>
          </a:xfrm>
        </p:spPr>
        <p:txBody>
          <a:bodyPr>
            <a:noAutofit/>
          </a:bodyPr>
          <a:lstStyle/>
          <a:p>
            <a:r>
              <a:rPr lang="en-US" sz="3600" dirty="0" smtClean="0"/>
              <a:t>Behavioral </a:t>
            </a:r>
            <a:r>
              <a:rPr lang="en-US" sz="3600" dirty="0" smtClean="0"/>
              <a:t>Health </a:t>
            </a:r>
            <a:r>
              <a:rPr lang="en-US" sz="3600" dirty="0" smtClean="0"/>
              <a:t>RFP Milestones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en-US" b="1" dirty="0"/>
              <a:t>Milestone 1- </a:t>
            </a:r>
            <a:r>
              <a:rPr lang="en-US" b="1" dirty="0" smtClean="0"/>
              <a:t>EHR- </a:t>
            </a:r>
            <a:r>
              <a:rPr lang="en-US" b="1" dirty="0"/>
              <a:t>$35,000</a:t>
            </a:r>
            <a:endParaRPr lang="en-US" dirty="0"/>
          </a:p>
          <a:p>
            <a:pPr lvl="1"/>
            <a:r>
              <a:rPr lang="en-US" dirty="0"/>
              <a:t>$10,000 out of $35,000 paid for being </a:t>
            </a:r>
            <a:r>
              <a:rPr lang="en-US" dirty="0" smtClean="0"/>
              <a:t>awarded, </a:t>
            </a:r>
            <a:r>
              <a:rPr lang="en-US" dirty="0"/>
              <a:t>$25,000 due at milestone attestation (self attestation with established criteria)</a:t>
            </a:r>
          </a:p>
          <a:p>
            <a:pPr lvl="1"/>
            <a:r>
              <a:rPr lang="en-US" dirty="0"/>
              <a:t>MU certifications is not the priority in this context (but is recognized)</a:t>
            </a:r>
          </a:p>
          <a:p>
            <a:pPr lvl="1"/>
            <a:r>
              <a:rPr lang="en-US" dirty="0"/>
              <a:t>EHR version, upgrade, optimization and </a:t>
            </a:r>
            <a:r>
              <a:rPr lang="en-US" u="sng" dirty="0"/>
              <a:t>interoperability</a:t>
            </a:r>
            <a:r>
              <a:rPr lang="en-US" dirty="0"/>
              <a:t> is the priority focus</a:t>
            </a:r>
          </a:p>
          <a:p>
            <a:pPr lvl="1"/>
            <a:r>
              <a:rPr lang="en-US" dirty="0"/>
              <a:t>Must demonstrate by end of Milestone one </a:t>
            </a:r>
            <a:r>
              <a:rPr lang="en-US" u="sng" dirty="0"/>
              <a:t>test</a:t>
            </a:r>
            <a:r>
              <a:rPr lang="en-US" dirty="0"/>
              <a:t> message for HL7-ADT at minimum</a:t>
            </a:r>
          </a:p>
          <a:p>
            <a:pPr marL="0" lvl="0" indent="0">
              <a:buNone/>
            </a:pPr>
            <a:r>
              <a:rPr lang="en-US" b="1" dirty="0"/>
              <a:t>Milestone 2-HIE data connection- $20,000</a:t>
            </a:r>
            <a:endParaRPr lang="en-US" dirty="0"/>
          </a:p>
          <a:p>
            <a:pPr lvl="1"/>
            <a:r>
              <a:rPr lang="en-US" dirty="0" smtClean="0"/>
              <a:t>HIE Participant </a:t>
            </a:r>
            <a:r>
              <a:rPr lang="en-US" dirty="0"/>
              <a:t>agreement in place</a:t>
            </a:r>
          </a:p>
          <a:p>
            <a:pPr lvl="1"/>
            <a:r>
              <a:rPr lang="en-US" dirty="0"/>
              <a:t>Onboarding and education process completed</a:t>
            </a:r>
          </a:p>
          <a:p>
            <a:pPr lvl="1"/>
            <a:r>
              <a:rPr lang="en-US" dirty="0"/>
              <a:t>Go live with ADT Interface, testing and go live ACTIVE</a:t>
            </a:r>
          </a:p>
          <a:p>
            <a:pPr lvl="1"/>
            <a:r>
              <a:rPr lang="en-US" dirty="0"/>
              <a:t>Project plan for ORU (Labs) data go live </a:t>
            </a:r>
          </a:p>
          <a:p>
            <a:pPr lvl="1"/>
            <a:r>
              <a:rPr lang="en-US" dirty="0"/>
              <a:t>Plan and process for patient Opt-In</a:t>
            </a:r>
          </a:p>
          <a:p>
            <a:pPr marL="0" lvl="0" indent="0">
              <a:buNone/>
            </a:pPr>
            <a:r>
              <a:rPr lang="en-US" b="1" dirty="0"/>
              <a:t>Quality Measure and Milestone 3- $15,000</a:t>
            </a:r>
            <a:endParaRPr lang="en-US" dirty="0"/>
          </a:p>
          <a:p>
            <a:pPr lvl="1"/>
            <a:r>
              <a:rPr lang="en-US" dirty="0"/>
              <a:t>Must understand applicants resource and commitment to quality measurement</a:t>
            </a:r>
          </a:p>
          <a:p>
            <a:pPr lvl="1"/>
            <a:r>
              <a:rPr lang="en-US" dirty="0" smtClean="0"/>
              <a:t>Begin to participate </a:t>
            </a:r>
            <a:r>
              <a:rPr lang="en-US" dirty="0"/>
              <a:t>in QI electronically (TBD, SIM Subcommittee, BH Provider, and MaineCare inputs)</a:t>
            </a:r>
          </a:p>
          <a:p>
            <a:pPr marL="457200" lvl="1" indent="0">
              <a:buNone/>
            </a:pPr>
            <a:endParaRPr 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228600" y="6400800"/>
            <a:ext cx="2133600" cy="353568"/>
          </a:xfrm>
        </p:spPr>
        <p:txBody>
          <a:bodyPr/>
          <a:lstStyle/>
          <a:p>
            <a:pPr algn="l"/>
            <a:fld id="{E4013516-D33C-4AD9-AA21-18F8F8400992}" type="slidenum">
              <a:rPr lang="en-US" smtClean="0"/>
              <a:pPr algn="l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623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BH RFP Timeline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en-US" b="1" dirty="0"/>
              <a:t>Timeline for RFP Process, </a:t>
            </a:r>
            <a:r>
              <a:rPr lang="en-US" dirty="0" smtClean="0"/>
              <a:t>(</a:t>
            </a:r>
            <a:r>
              <a:rPr lang="en-US" sz="2600" dirty="0" smtClean="0"/>
              <a:t>adjusted </a:t>
            </a:r>
            <a:r>
              <a:rPr lang="en-US" sz="2600" dirty="0"/>
              <a:t>from original Project </a:t>
            </a:r>
            <a:r>
              <a:rPr lang="en-US" sz="2600" dirty="0" smtClean="0"/>
              <a:t>Plan)</a:t>
            </a:r>
            <a:endParaRPr lang="en-US" sz="2600" dirty="0"/>
          </a:p>
          <a:p>
            <a:pPr marL="457200" lvl="1" indent="0">
              <a:buNone/>
            </a:pPr>
            <a:r>
              <a:rPr lang="en-US" u="sng" dirty="0"/>
              <a:t>November</a:t>
            </a:r>
            <a:r>
              <a:rPr lang="en-US" dirty="0"/>
              <a:t>- Data Subcommittee- introduce and </a:t>
            </a:r>
            <a:r>
              <a:rPr lang="en-US" dirty="0" smtClean="0"/>
              <a:t>discuss/input on </a:t>
            </a:r>
            <a:r>
              <a:rPr lang="en-US" dirty="0"/>
              <a:t>criteria, introduce RFP </a:t>
            </a:r>
            <a:r>
              <a:rPr lang="en-US" dirty="0" smtClean="0"/>
              <a:t>for review</a:t>
            </a:r>
            <a:endParaRPr lang="en-US" dirty="0"/>
          </a:p>
          <a:p>
            <a:pPr marL="457200" lvl="1" indent="0">
              <a:buNone/>
            </a:pPr>
            <a:r>
              <a:rPr lang="en-US" u="sng" dirty="0"/>
              <a:t>December</a:t>
            </a:r>
            <a:r>
              <a:rPr lang="en-US" dirty="0"/>
              <a:t>- Data </a:t>
            </a:r>
            <a:r>
              <a:rPr lang="en-US" dirty="0" smtClean="0"/>
              <a:t>Subcommittee-</a:t>
            </a:r>
            <a:r>
              <a:rPr lang="en-US" dirty="0"/>
              <a:t> </a:t>
            </a:r>
            <a:r>
              <a:rPr lang="en-US" dirty="0" smtClean="0"/>
              <a:t>adopt </a:t>
            </a:r>
            <a:r>
              <a:rPr lang="en-US" dirty="0"/>
              <a:t>RFP criteria, </a:t>
            </a:r>
            <a:r>
              <a:rPr lang="en-US" dirty="0" smtClean="0"/>
              <a:t>process in order to move forward </a:t>
            </a:r>
            <a:endParaRPr lang="en-US" dirty="0"/>
          </a:p>
          <a:p>
            <a:pPr marL="457200" lvl="1" indent="0">
              <a:buNone/>
            </a:pPr>
            <a:r>
              <a:rPr lang="en-US" u="sng" dirty="0"/>
              <a:t>January</a:t>
            </a:r>
            <a:r>
              <a:rPr lang="en-US" dirty="0"/>
              <a:t> – Steering Committee </a:t>
            </a:r>
            <a:r>
              <a:rPr lang="en-US" dirty="0" smtClean="0"/>
              <a:t>Approval &amp; RFP </a:t>
            </a:r>
            <a:r>
              <a:rPr lang="en-US" dirty="0"/>
              <a:t>Released</a:t>
            </a:r>
          </a:p>
          <a:p>
            <a:pPr marL="457200" lvl="1" indent="0">
              <a:buNone/>
            </a:pPr>
            <a:r>
              <a:rPr lang="en-US" u="sng" dirty="0"/>
              <a:t>February</a:t>
            </a:r>
            <a:r>
              <a:rPr lang="en-US" dirty="0"/>
              <a:t> – Review of </a:t>
            </a:r>
            <a:r>
              <a:rPr lang="en-US" dirty="0" smtClean="0"/>
              <a:t>Proposals, into March</a:t>
            </a:r>
            <a:endParaRPr lang="en-US" dirty="0"/>
          </a:p>
          <a:p>
            <a:pPr marL="457200" lvl="1" indent="0">
              <a:buNone/>
            </a:pPr>
            <a:r>
              <a:rPr lang="en-US" u="sng" dirty="0"/>
              <a:t>March</a:t>
            </a:r>
            <a:r>
              <a:rPr lang="en-US" dirty="0"/>
              <a:t> – Announcement of Awards</a:t>
            </a:r>
          </a:p>
          <a:p>
            <a:pPr marL="0" indent="0">
              <a:buNone/>
            </a:pPr>
            <a:endParaRPr lang="en-US" i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28600" y="6324600"/>
            <a:ext cx="2133600" cy="365125"/>
          </a:xfrm>
        </p:spPr>
        <p:txBody>
          <a:bodyPr/>
          <a:lstStyle/>
          <a:p>
            <a:pPr algn="l"/>
            <a:fld id="{E4013516-D33C-4AD9-AA21-18F8F8400992}" type="slidenum">
              <a:rPr lang="en-US" smtClean="0"/>
              <a:pPr algn="l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049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Blue Button/Patient Health Record (PHR) Pilot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 smtClean="0"/>
              <a:t>Provide Maine patients with access to their statewide HIE record by:</a:t>
            </a:r>
          </a:p>
          <a:p>
            <a:pPr lvl="1"/>
            <a:r>
              <a:rPr lang="en-US" sz="2000" dirty="0" smtClean="0"/>
              <a:t>Patients will be able to access a Clinical Summary of their statewide HIE record, via their provider’s web-based portal</a:t>
            </a:r>
          </a:p>
          <a:p>
            <a:pPr lvl="1"/>
            <a:r>
              <a:rPr lang="en-US" sz="2000" dirty="0" smtClean="0"/>
              <a:t>Information will be presented as a downloadable and printable PDF document</a:t>
            </a:r>
          </a:p>
          <a:p>
            <a:pPr lvl="1"/>
            <a:r>
              <a:rPr lang="en-US" sz="2000" dirty="0" smtClean="0"/>
              <a:t>Formatting of a draft document is in process and will be reviewed by HIN’s Consumer Advisory Board at the end of November</a:t>
            </a:r>
          </a:p>
          <a:p>
            <a:r>
              <a:rPr lang="en-US" sz="2400" dirty="0" smtClean="0"/>
              <a:t>HIN will conduct a 12-month pilot with a selected community/provider(s) to test and modify technical requirements and test the patient education and engagement process to support future roll out</a:t>
            </a:r>
          </a:p>
          <a:p>
            <a:r>
              <a:rPr lang="en-US" sz="2400" dirty="0" smtClean="0"/>
              <a:t>Projected start date of project is February 2014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28600" y="6324600"/>
            <a:ext cx="2133600" cy="365125"/>
          </a:xfrm>
        </p:spPr>
        <p:txBody>
          <a:bodyPr/>
          <a:lstStyle/>
          <a:p>
            <a:pPr algn="l"/>
            <a:fld id="{E4013516-D33C-4AD9-AA21-18F8F8400992}" type="slidenum">
              <a:rPr lang="en-US" smtClean="0"/>
              <a:pPr algn="l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501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  Pilot Selection Process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This is not a competitive RPF process, this is a voluntary process based on interest and required criteria to make it work. Intent is to roll out a state wide effort based on the results of the pilot.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u="sng" dirty="0" smtClean="0"/>
              <a:t>Review today the: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Criteria</a:t>
            </a:r>
            <a:endParaRPr lang="en-US" dirty="0" smtClean="0"/>
          </a:p>
          <a:p>
            <a:r>
              <a:rPr lang="en-US" dirty="0" smtClean="0"/>
              <a:t>Communication Process</a:t>
            </a:r>
          </a:p>
          <a:p>
            <a:pPr lvl="1"/>
            <a:r>
              <a:rPr lang="en-US" dirty="0" smtClean="0"/>
              <a:t>Letter of intent, postings</a:t>
            </a:r>
          </a:p>
          <a:p>
            <a:pPr lvl="1"/>
            <a:r>
              <a:rPr lang="en-US" dirty="0" smtClean="0"/>
              <a:t>Will include a selection criteria survey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04800" y="6324600"/>
            <a:ext cx="2133600" cy="365125"/>
          </a:xfrm>
        </p:spPr>
        <p:txBody>
          <a:bodyPr/>
          <a:lstStyle/>
          <a:p>
            <a:pPr algn="l"/>
            <a:fld id="{E4013516-D33C-4AD9-AA21-18F8F8400992}" type="slidenum">
              <a:rPr lang="en-US" smtClean="0"/>
              <a:pPr algn="l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390570"/>
      </p:ext>
    </p:extLst>
  </p:cSld>
  <p:clrMapOvr>
    <a:masterClrMapping/>
  </p:clrMapOvr>
</p:sld>
</file>

<file path=ppt/theme/theme1.xml><?xml version="1.0" encoding="utf-8"?>
<a:theme xmlns:a="http://schemas.openxmlformats.org/drawingml/2006/main" name="HealthInfoNet PPT Template">
  <a:themeElements>
    <a:clrScheme name="HIN">
      <a:dk1>
        <a:srgbClr val="004B8D"/>
      </a:dk1>
      <a:lt1>
        <a:srgbClr val="004B8D"/>
      </a:lt1>
      <a:dk2>
        <a:srgbClr val="008576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IN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499C063D31F4428F01546C8E1810C3" ma:contentTypeVersion="0" ma:contentTypeDescription="Create a new document." ma:contentTypeScope="" ma:versionID="be61ef9b1d23067eddfb52b14c77c01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E6396260-90A6-4802-9EB8-A023D227A7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95A753A-822C-4379-BB84-78F44FF06C6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CBD021E-2E9B-4269-87C1-14CAB1209A08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HealthInfoNet PPT Template</Template>
  <TotalTime>1755</TotalTime>
  <Words>994</Words>
  <Application>Microsoft Office PowerPoint</Application>
  <PresentationFormat>On-screen Show (4:3)</PresentationFormat>
  <Paragraphs>154</Paragraphs>
  <Slides>13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HealthInfoNet PPT Template</vt:lpstr>
      <vt:lpstr>SIM- Data Infrastructure Subcommittee</vt:lpstr>
      <vt:lpstr>Agenda Overview </vt:lpstr>
      <vt:lpstr>Data Infrastructure  Charge Statement</vt:lpstr>
      <vt:lpstr>Behavioral Health RFP Criteria- Organizations Targeted </vt:lpstr>
      <vt:lpstr>BH RFP Criteria Continued</vt:lpstr>
      <vt:lpstr>Behavioral Health RFP Milestones</vt:lpstr>
      <vt:lpstr>BH RFP Timeline</vt:lpstr>
      <vt:lpstr>Blue Button/Patient Health Record (PHR) Pilot</vt:lpstr>
      <vt:lpstr>  Pilot Selection Process</vt:lpstr>
      <vt:lpstr>PHR, Portal Pilot Criteria Process</vt:lpstr>
      <vt:lpstr>PHR, Portal Pilot Criteria </vt:lpstr>
      <vt:lpstr>PHR, Portal Pilot Criteria </vt:lpstr>
      <vt:lpstr>Upcoming Meetings</vt:lpstr>
    </vt:vector>
  </TitlesOfParts>
  <Company>HealthInfoNet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Notification Service</dc:title>
  <dc:creator>Katie Sendze</dc:creator>
  <cp:lastModifiedBy>Katie Sendze</cp:lastModifiedBy>
  <cp:revision>81</cp:revision>
  <dcterms:created xsi:type="dcterms:W3CDTF">2013-08-22T16:32:14Z</dcterms:created>
  <dcterms:modified xsi:type="dcterms:W3CDTF">2013-11-13T21:44:55Z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0x010100A3499C063D31F4428F01546C8E1810C3</vt:lpwstr>
  </property>
</Properties>
</file>